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4EC0-C93E-4E46-A749-D55869BD8FF8}" type="datetimeFigureOut">
              <a:rPr lang="fr-FR" smtClean="0"/>
              <a:t>04/10/2016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0D6-CCEB-481D-BAC7-872417BBCF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48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4EC0-C93E-4E46-A749-D55869BD8FF8}" type="datetimeFigureOut">
              <a:rPr lang="fr-FR" smtClean="0"/>
              <a:t>04/10/2016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0D6-CCEB-481D-BAC7-872417BBCF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97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4EC0-C93E-4E46-A749-D55869BD8FF8}" type="datetimeFigureOut">
              <a:rPr lang="fr-FR" smtClean="0"/>
              <a:t>04/10/2016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0D6-CCEB-481D-BAC7-872417BBCF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27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4EC0-C93E-4E46-A749-D55869BD8FF8}" type="datetimeFigureOut">
              <a:rPr lang="fr-FR" smtClean="0"/>
              <a:t>04/10/2016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0D6-CCEB-481D-BAC7-872417BBCF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74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4EC0-C93E-4E46-A749-D55869BD8FF8}" type="datetimeFigureOut">
              <a:rPr lang="fr-FR" smtClean="0"/>
              <a:t>04/10/2016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0D6-CCEB-481D-BAC7-872417BBCF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03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4EC0-C93E-4E46-A749-D55869BD8FF8}" type="datetimeFigureOut">
              <a:rPr lang="fr-FR" smtClean="0"/>
              <a:t>04/10/2016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0D6-CCEB-481D-BAC7-872417BBCF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05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4EC0-C93E-4E46-A749-D55869BD8FF8}" type="datetimeFigureOut">
              <a:rPr lang="fr-FR" smtClean="0"/>
              <a:t>04/10/2016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0D6-CCEB-481D-BAC7-872417BBCF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12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4EC0-C93E-4E46-A749-D55869BD8FF8}" type="datetimeFigureOut">
              <a:rPr lang="fr-FR" smtClean="0"/>
              <a:t>04/10/2016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0D6-CCEB-481D-BAC7-872417BBCF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27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4EC0-C93E-4E46-A749-D55869BD8FF8}" type="datetimeFigureOut">
              <a:rPr lang="fr-FR" smtClean="0"/>
              <a:t>04/10/2016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0D6-CCEB-481D-BAC7-872417BBCF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70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4EC0-C93E-4E46-A749-D55869BD8FF8}" type="datetimeFigureOut">
              <a:rPr lang="fr-FR" smtClean="0"/>
              <a:t>04/10/2016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0D6-CCEB-481D-BAC7-872417BBCF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79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4EC0-C93E-4E46-A749-D55869BD8FF8}" type="datetimeFigureOut">
              <a:rPr lang="fr-FR" smtClean="0"/>
              <a:t>04/10/2016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0D6-CCEB-481D-BAC7-872417BBCF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34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84EC0-C93E-4E46-A749-D55869BD8FF8}" type="datetimeFigureOut">
              <a:rPr lang="fr-FR" smtClean="0"/>
              <a:t>04/10/2016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B80D6-CCEB-481D-BAC7-872417BBCF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00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11462" y="-145714"/>
            <a:ext cx="9144000" cy="818278"/>
          </a:xfrm>
        </p:spPr>
        <p:txBody>
          <a:bodyPr>
            <a:noAutofit/>
          </a:bodyPr>
          <a:lstStyle/>
          <a:p>
            <a:r>
              <a:rPr lang="fr-FR" sz="44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Synthèse de la composition du </a:t>
            </a:r>
            <a:r>
              <a:rPr lang="fr-FR" sz="4800" b="1" dirty="0" err="1" smtClean="0">
                <a:solidFill>
                  <a:srgbClr val="92D050"/>
                </a:solidFill>
                <a:latin typeface="Bradley Hand ITC" panose="03070402050302030203" pitchFamily="66" charset="0"/>
              </a:rPr>
              <a:t>Sanex</a:t>
            </a:r>
            <a:endParaRPr lang="fr-FR" sz="4800" b="1" dirty="0">
              <a:solidFill>
                <a:srgbClr val="92D050"/>
              </a:solidFill>
              <a:latin typeface="Bradley Hand ITC" panose="03070402050302030203" pitchFamily="66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10288"/>
              </p:ext>
            </p:extLst>
          </p:nvPr>
        </p:nvGraphicFramePr>
        <p:xfrm>
          <a:off x="265416" y="700389"/>
          <a:ext cx="11790796" cy="578589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414938"/>
                <a:gridCol w="2535611"/>
                <a:gridCol w="4339705"/>
                <a:gridCol w="2500542"/>
              </a:tblGrid>
              <a:tr h="3612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u="sng" dirty="0">
                          <a:effectLst/>
                        </a:rPr>
                        <a:t> </a:t>
                      </a:r>
                      <a:r>
                        <a:rPr lang="fr-FR" sz="1800" u="sng" kern="1200" dirty="0" smtClean="0"/>
                        <a:t>Composant</a:t>
                      </a:r>
                      <a:endParaRPr lang="fr-FR" sz="1800" b="1" u="sng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u="sng" dirty="0" smtClean="0"/>
                        <a:t>Qui</a:t>
                      </a:r>
                      <a:r>
                        <a:rPr lang="fr-FR" u="sng" baseline="0" dirty="0" smtClean="0"/>
                        <a:t> est-il ?</a:t>
                      </a:r>
                      <a:endParaRPr lang="fr-FR" b="1" u="sng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u="sng" dirty="0" smtClean="0"/>
                        <a:t>Ses</a:t>
                      </a:r>
                      <a:r>
                        <a:rPr lang="fr-FR" u="sng" baseline="0" dirty="0" smtClean="0"/>
                        <a:t> effets sur la santé ?</a:t>
                      </a:r>
                      <a:endParaRPr lang="fr-FR" b="1" u="sng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u="sng" dirty="0" smtClean="0"/>
                        <a:t>Est-il dangereux</a:t>
                      </a:r>
                      <a:r>
                        <a:rPr lang="fr-FR" u="sng" baseline="0" dirty="0" smtClean="0"/>
                        <a:t> ?</a:t>
                      </a:r>
                      <a:endParaRPr lang="fr-FR" b="1" u="sng" dirty="0"/>
                    </a:p>
                  </a:txBody>
                  <a:tcPr/>
                </a:tc>
              </a:tr>
              <a:tr h="156204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kern="1200" baseline="0" dirty="0" smtClean="0"/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kern="1200" baseline="0" dirty="0" smtClean="0"/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607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 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529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444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lèche droite 5"/>
          <p:cNvSpPr/>
          <p:nvPr/>
        </p:nvSpPr>
        <p:spPr>
          <a:xfrm>
            <a:off x="2872317" y="1282648"/>
            <a:ext cx="360608" cy="34773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730554" y="1788767"/>
            <a:ext cx="24973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dk1"/>
                </a:solidFill>
              </a:rPr>
              <a:t>Il s’agit d’un additif antioxydant </a:t>
            </a:r>
          </a:p>
          <a:p>
            <a:r>
              <a:rPr lang="fr-FR" sz="1400" dirty="0" smtClean="0">
                <a:solidFill>
                  <a:schemeClr val="dk1"/>
                </a:solidFill>
              </a:rPr>
              <a:t>qui </a:t>
            </a:r>
            <a:r>
              <a:rPr lang="fr-FR" sz="1400" dirty="0">
                <a:solidFill>
                  <a:schemeClr val="dk1"/>
                </a:solidFill>
              </a:rPr>
              <a:t>protège </a:t>
            </a:r>
            <a:r>
              <a:rPr lang="fr-FR" sz="1400" dirty="0" smtClean="0">
                <a:solidFill>
                  <a:schemeClr val="dk1"/>
                </a:solidFill>
              </a:rPr>
              <a:t>les aliments gras </a:t>
            </a:r>
            <a:r>
              <a:rPr lang="fr-FR" sz="1400" dirty="0">
                <a:solidFill>
                  <a:schemeClr val="dk1"/>
                </a:solidFill>
              </a:rPr>
              <a:t>contre l’oxydation</a:t>
            </a:r>
            <a:endParaRPr lang="fr-FR" sz="1400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895419" y="1497696"/>
            <a:ext cx="1137631" cy="817807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BHT</a:t>
            </a: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41" b="95819" l="2906" r="96598">
                        <a14:foregroundMark x1="52374" y1="41602" x2="52374" y2="41602"/>
                        <a14:foregroundMark x1="51878" y1="69525" x2="51878" y2="69525"/>
                        <a14:foregroundMark x1="49256" y1="50815" x2="49256" y2="50815"/>
                        <a14:foregroundMark x1="50177" y1="35436" x2="50177" y2="35436"/>
                        <a14:foregroundMark x1="50390" y1="57831" x2="50390" y2="578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452" y="1065872"/>
            <a:ext cx="617362" cy="617362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9567289" y="1683234"/>
            <a:ext cx="23646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b="1" dirty="0">
                <a:solidFill>
                  <a:schemeClr val="dk1"/>
                </a:solidFill>
              </a:rPr>
              <a:t>Attention</a:t>
            </a:r>
            <a:r>
              <a:rPr lang="fr-FR" sz="1400" dirty="0">
                <a:solidFill>
                  <a:schemeClr val="dk1"/>
                </a:solidFill>
              </a:rPr>
              <a:t> on le retrouve dans la </a:t>
            </a:r>
            <a:r>
              <a:rPr lang="fr-FR" sz="1400" dirty="0" smtClean="0">
                <a:solidFill>
                  <a:schemeClr val="dk1"/>
                </a:solidFill>
              </a:rPr>
              <a:t>margarine, </a:t>
            </a:r>
            <a:r>
              <a:rPr lang="fr-FR" sz="1400" dirty="0">
                <a:solidFill>
                  <a:schemeClr val="dk1"/>
                </a:solidFill>
              </a:rPr>
              <a:t>les soupes </a:t>
            </a:r>
            <a:r>
              <a:rPr lang="fr-FR" sz="1400" dirty="0" smtClean="0">
                <a:solidFill>
                  <a:schemeClr val="dk1"/>
                </a:solidFill>
              </a:rPr>
              <a:t>déshydratée, et dans </a:t>
            </a:r>
            <a:r>
              <a:rPr lang="fr-FR" sz="1400" dirty="0">
                <a:solidFill>
                  <a:schemeClr val="dk1"/>
                </a:solidFill>
              </a:rPr>
              <a:t>les ombres à paupières </a:t>
            </a:r>
            <a:r>
              <a:rPr lang="fr-FR" sz="1400" dirty="0" smtClean="0">
                <a:solidFill>
                  <a:schemeClr val="dk1"/>
                </a:solidFill>
              </a:rPr>
              <a:t>aussi !</a:t>
            </a:r>
            <a:endParaRPr lang="fr-FR" sz="1400" dirty="0">
              <a:solidFill>
                <a:schemeClr val="dk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179120" y="1262278"/>
            <a:ext cx="42700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100" dirty="0" smtClean="0">
                <a:effectLst/>
              </a:rPr>
              <a:t> </a:t>
            </a:r>
            <a:r>
              <a:rPr lang="fr-FR" sz="1400" dirty="0">
                <a:solidFill>
                  <a:schemeClr val="dk1"/>
                </a:solidFill>
              </a:rPr>
              <a:t>Provoque des modifications du système immunitaire (risque de cancer) avérées.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400" dirty="0">
                <a:solidFill>
                  <a:schemeClr val="dk1"/>
                </a:solidFill>
              </a:rPr>
              <a:t>Ils sont classés parmi les cancérigènes en Californie et interdits dans certains pays.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400" dirty="0">
                <a:solidFill>
                  <a:schemeClr val="dk1"/>
                </a:solidFill>
              </a:rPr>
              <a:t>On s’inquiète de leur toxicité et de leur activité </a:t>
            </a:r>
            <a:r>
              <a:rPr lang="fr-FR" sz="1400" dirty="0" err="1" smtClean="0">
                <a:solidFill>
                  <a:schemeClr val="dk1"/>
                </a:solidFill>
              </a:rPr>
              <a:t>œstrogénique</a:t>
            </a:r>
            <a:endParaRPr lang="fr-FR" sz="1400" dirty="0">
              <a:solidFill>
                <a:schemeClr val="dk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396321" y="2949059"/>
            <a:ext cx="2135826" cy="8126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/>
              </a:rPr>
              <a:t>Phenoxythanol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794367" y="3274302"/>
            <a:ext cx="23568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/>
              <a:t>Les </a:t>
            </a:r>
            <a:r>
              <a:rPr lang="fr-FR" sz="1400" dirty="0" err="1"/>
              <a:t>ethers</a:t>
            </a:r>
            <a:r>
              <a:rPr lang="fr-FR" sz="1400" dirty="0"/>
              <a:t> de glycol sont des solvants et des conservateurs fortement allergisants.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249341" y="2710537"/>
            <a:ext cx="4151377" cy="147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fr-FR" sz="1400" dirty="0"/>
              <a:t> P</a:t>
            </a:r>
            <a:r>
              <a:rPr lang="fr-FR" sz="1400" dirty="0" smtClean="0"/>
              <a:t>rovoque </a:t>
            </a:r>
            <a:r>
              <a:rPr lang="fr-FR" sz="1400" dirty="0"/>
              <a:t>de l’eczéma et de </a:t>
            </a:r>
            <a:r>
              <a:rPr lang="fr-FR" sz="1400" dirty="0" smtClean="0"/>
              <a:t>l’urticaire</a:t>
            </a:r>
          </a:p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fr-FR" sz="1400" dirty="0" smtClean="0"/>
              <a:t>.Porteur </a:t>
            </a:r>
            <a:r>
              <a:rPr lang="fr-FR" sz="1400" dirty="0"/>
              <a:t>de risques </a:t>
            </a:r>
            <a:r>
              <a:rPr lang="fr-FR" sz="1400" dirty="0" smtClean="0"/>
              <a:t>cancérigènes</a:t>
            </a:r>
          </a:p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fr-FR" sz="1400" dirty="0" smtClean="0"/>
              <a:t>Porteur de risque pour la fertilité de l’homme </a:t>
            </a:r>
            <a:r>
              <a:rPr lang="fr-FR" sz="1400" dirty="0"/>
              <a:t>et de toxicité pour le </a:t>
            </a:r>
            <a:r>
              <a:rPr lang="fr-FR" sz="1400" dirty="0" err="1"/>
              <a:t>foetus</a:t>
            </a:r>
            <a:r>
              <a:rPr lang="fr-FR" sz="1400" dirty="0" smtClean="0"/>
              <a:t>.</a:t>
            </a:r>
          </a:p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fr-FR" sz="1400" dirty="0"/>
              <a:t>Nocif pour le foie et le sang</a:t>
            </a:r>
            <a:br>
              <a:rPr lang="fr-FR" sz="1400" dirty="0"/>
            </a:br>
            <a:endParaRPr lang="fr-FR" sz="1400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741" b="95819" l="2906" r="96598">
                        <a14:foregroundMark x1="52374" y1="41602" x2="52374" y2="41602"/>
                        <a14:foregroundMark x1="51878" y1="69525" x2="51878" y2="69525"/>
                        <a14:foregroundMark x1="49256" y1="50815" x2="49256" y2="50815"/>
                        <a14:foregroundMark x1="50177" y1="35436" x2="50177" y2="35436"/>
                        <a14:foregroundMark x1="50390" y1="57831" x2="50390" y2="578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3208" y="2710537"/>
            <a:ext cx="616570" cy="616570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9646954" y="2784834"/>
            <a:ext cx="2356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OUI</a:t>
            </a:r>
            <a:endParaRPr lang="fr-FR" sz="24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9593212" y="3381657"/>
            <a:ext cx="2356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dk1"/>
                </a:solidFill>
              </a:rPr>
              <a:t>Eviter les lingettes bébés en contenant !</a:t>
            </a:r>
            <a:endParaRPr lang="fr-FR" sz="1400" dirty="0">
              <a:solidFill>
                <a:schemeClr val="dk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110904" y="2687449"/>
            <a:ext cx="2770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effectLst/>
              </a:rPr>
              <a:t>Aussi connu sous le nom </a:t>
            </a:r>
          </a:p>
          <a:p>
            <a:r>
              <a:rPr lang="fr-FR" sz="1400" dirty="0" smtClean="0">
                <a:effectLst/>
              </a:rPr>
              <a:t>de </a:t>
            </a:r>
            <a:r>
              <a:rPr lang="fr-FR" sz="1400" b="1" dirty="0" err="1" smtClean="0">
                <a:effectLst/>
              </a:rPr>
              <a:t>phénoxytol</a:t>
            </a:r>
            <a:r>
              <a:rPr lang="fr-FR" sz="1400" b="1" dirty="0" smtClean="0">
                <a:effectLst/>
              </a:rPr>
              <a:t> </a:t>
            </a:r>
            <a:r>
              <a:rPr lang="fr-FR" sz="1400" dirty="0" smtClean="0">
                <a:effectLst/>
              </a:rPr>
              <a:t>ou </a:t>
            </a:r>
            <a:r>
              <a:rPr lang="fr-FR" sz="1400" b="1" dirty="0" err="1" smtClean="0">
                <a:effectLst/>
              </a:rPr>
              <a:t>EGPhE</a:t>
            </a:r>
            <a:endParaRPr lang="fr-FR" sz="1400" dirty="0"/>
          </a:p>
        </p:txBody>
      </p:sp>
      <p:sp>
        <p:nvSpPr>
          <p:cNvPr id="19" name="Flèche droite 18"/>
          <p:cNvSpPr/>
          <p:nvPr/>
        </p:nvSpPr>
        <p:spPr>
          <a:xfrm>
            <a:off x="2758323" y="2687971"/>
            <a:ext cx="360608" cy="390405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>
            <a:off x="540666" y="4283877"/>
            <a:ext cx="1869642" cy="688906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dirty="0" err="1" smtClean="0">
                <a:solidFill>
                  <a:schemeClr val="tx1"/>
                </a:solidFill>
                <a:effectLst/>
              </a:rPr>
              <a:t>Dimethicone</a:t>
            </a:r>
            <a:endParaRPr lang="fr-FR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882708" y="4135914"/>
            <a:ext cx="2263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>
                <a:solidFill>
                  <a:schemeClr val="dk1"/>
                </a:solidFill>
              </a:rPr>
              <a:t>Il s’agit d’un silicone chimique</a:t>
            </a:r>
            <a:endParaRPr lang="fr-FR" sz="1400" dirty="0"/>
          </a:p>
        </p:txBody>
      </p:sp>
      <p:sp>
        <p:nvSpPr>
          <p:cNvPr id="22" name="ZoneTexte 21"/>
          <p:cNvSpPr txBox="1"/>
          <p:nvPr/>
        </p:nvSpPr>
        <p:spPr>
          <a:xfrm>
            <a:off x="5275251" y="4153477"/>
            <a:ext cx="4173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400" dirty="0" smtClean="0">
                <a:solidFill>
                  <a:schemeClr val="dk1"/>
                </a:solidFill>
              </a:rPr>
              <a:t>Fort polluant car non bio dégradable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400" dirty="0" smtClean="0">
                <a:solidFill>
                  <a:schemeClr val="dk1"/>
                </a:solidFill>
              </a:rPr>
              <a:t>Etouffe les cheveux et la peau =&gt; favorise la chute des cheveux et l’apparition d’</a:t>
            </a:r>
            <a:r>
              <a:rPr lang="fr-FR" sz="1400" dirty="0" err="1" smtClean="0">
                <a:solidFill>
                  <a:schemeClr val="dk1"/>
                </a:solidFill>
              </a:rPr>
              <a:t>acnè</a:t>
            </a:r>
            <a:endParaRPr lang="fr-FR" sz="1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3176552" y="1295163"/>
            <a:ext cx="1880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>
                <a:solidFill>
                  <a:schemeClr val="dk1"/>
                </a:solidFill>
              </a:rPr>
              <a:t>Buthylhydroxytoluène</a:t>
            </a:r>
            <a:endParaRPr lang="fr-FR" sz="1600" dirty="0">
              <a:solidFill>
                <a:schemeClr val="dk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9626909" y="1192302"/>
            <a:ext cx="2356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OUI</a:t>
            </a:r>
            <a:endParaRPr lang="fr-FR" sz="2400" b="1" dirty="0"/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741" b="95819" l="2906" r="96598">
                        <a14:foregroundMark x1="52374" y1="41602" x2="52374" y2="41602"/>
                        <a14:foregroundMark x1="51878" y1="69525" x2="51878" y2="69525"/>
                        <a14:foregroundMark x1="49256" y1="50815" x2="49256" y2="50815"/>
                        <a14:foregroundMark x1="50177" y1="35436" x2="50177" y2="35436"/>
                        <a14:foregroundMark x1="50390" y1="57831" x2="50390" y2="578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0040" y="4028541"/>
            <a:ext cx="650607" cy="650607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9700288" y="4104440"/>
            <a:ext cx="2356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OUI</a:t>
            </a:r>
            <a:endParaRPr lang="fr-FR" sz="2400" b="1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540666" y="5343287"/>
            <a:ext cx="1869642" cy="82100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dirty="0" smtClean="0">
                <a:solidFill>
                  <a:schemeClr val="tx1"/>
                </a:solidFill>
                <a:effectLst/>
              </a:rPr>
              <a:t>PPG-15 </a:t>
            </a:r>
            <a:r>
              <a:rPr lang="fr-FR" sz="2400" dirty="0" err="1" smtClean="0">
                <a:solidFill>
                  <a:schemeClr val="tx1"/>
                </a:solidFill>
                <a:effectLst/>
              </a:rPr>
              <a:t>Stearyl</a:t>
            </a:r>
            <a:r>
              <a:rPr lang="fr-FR" sz="2400" dirty="0" smtClean="0">
                <a:solidFill>
                  <a:schemeClr val="tx1"/>
                </a:solidFill>
                <a:effectLst/>
              </a:rPr>
              <a:t> Ether</a:t>
            </a:r>
            <a:endParaRPr lang="fr-FR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78664" y="4663896"/>
            <a:ext cx="2600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/>
              <a:t>Substance </a:t>
            </a:r>
            <a:r>
              <a:rPr lang="fr-FR" sz="1400" dirty="0" err="1" smtClean="0"/>
              <a:t>biocumulatives</a:t>
            </a:r>
            <a:r>
              <a:rPr lang="fr-FR" sz="1400" dirty="0" smtClean="0"/>
              <a:t> à éviter pour protéger la planète !</a:t>
            </a:r>
            <a:endParaRPr lang="fr-FR" sz="1400" dirty="0"/>
          </a:p>
        </p:txBody>
      </p:sp>
      <p:sp>
        <p:nvSpPr>
          <p:cNvPr id="4" name="Rectangle 3"/>
          <p:cNvSpPr/>
          <p:nvPr/>
        </p:nvSpPr>
        <p:spPr>
          <a:xfrm>
            <a:off x="5199291" y="5235176"/>
            <a:ext cx="40443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400" dirty="0" smtClean="0">
                <a:solidFill>
                  <a:schemeClr val="dk1"/>
                </a:solidFill>
              </a:rPr>
              <a:t>Fabriqué à </a:t>
            </a:r>
            <a:r>
              <a:rPr lang="fr-FR" sz="1400" dirty="0">
                <a:solidFill>
                  <a:schemeClr val="dk1"/>
                </a:solidFill>
              </a:rPr>
              <a:t>partir de substances cancérigènes qui peuvent aussi être utilisées pour fabriquer des gaz de combat</a:t>
            </a:r>
            <a:r>
              <a:rPr lang="fr-FR" sz="1400" dirty="0" smtClean="0">
                <a:solidFill>
                  <a:schemeClr val="dk1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400" dirty="0" smtClean="0">
                <a:solidFill>
                  <a:schemeClr val="dk1"/>
                </a:solidFill>
              </a:rPr>
              <a:t> </a:t>
            </a:r>
            <a:r>
              <a:rPr lang="fr-FR" sz="1400" dirty="0">
                <a:solidFill>
                  <a:schemeClr val="dk1"/>
                </a:solidFill>
              </a:rPr>
              <a:t>Ils rendent la peau plus </a:t>
            </a:r>
            <a:r>
              <a:rPr lang="fr-FR" sz="1400" dirty="0" smtClean="0">
                <a:solidFill>
                  <a:schemeClr val="dk1"/>
                </a:solidFill>
              </a:rPr>
              <a:t>perméable à </a:t>
            </a:r>
            <a:r>
              <a:rPr lang="fr-FR" sz="1400" dirty="0">
                <a:solidFill>
                  <a:schemeClr val="dk1"/>
                </a:solidFill>
              </a:rPr>
              <a:t>d’autres substances nocives</a:t>
            </a:r>
            <a:r>
              <a:rPr lang="fr-FR" sz="1400" dirty="0" smtClean="0">
                <a:solidFill>
                  <a:srgbClr val="3E3E3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fr-FR" sz="1400" dirty="0"/>
          </a:p>
        </p:txBody>
      </p:sp>
      <p:sp>
        <p:nvSpPr>
          <p:cNvPr id="28" name="ZoneTexte 27"/>
          <p:cNvSpPr txBox="1"/>
          <p:nvPr/>
        </p:nvSpPr>
        <p:spPr>
          <a:xfrm>
            <a:off x="2793675" y="5753791"/>
            <a:ext cx="2263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>
                <a:solidFill>
                  <a:schemeClr val="dk1"/>
                </a:solidFill>
              </a:rPr>
              <a:t>Il s’agit d’un émulsifiant ou émollient</a:t>
            </a:r>
            <a:endParaRPr lang="fr-FR" sz="1400" dirty="0"/>
          </a:p>
        </p:txBody>
      </p:sp>
      <p:sp>
        <p:nvSpPr>
          <p:cNvPr id="29" name="Rectangle 28"/>
          <p:cNvSpPr/>
          <p:nvPr/>
        </p:nvSpPr>
        <p:spPr>
          <a:xfrm>
            <a:off x="3069204" y="5168406"/>
            <a:ext cx="1755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/>
              <a:t>PolyPropylene</a:t>
            </a:r>
            <a:r>
              <a:rPr lang="fr-FR" sz="1400" b="1" dirty="0" smtClean="0"/>
              <a:t> Glycol</a:t>
            </a:r>
            <a:endParaRPr lang="fr-FR" sz="1400" b="1" dirty="0"/>
          </a:p>
        </p:txBody>
      </p:sp>
      <p:sp>
        <p:nvSpPr>
          <p:cNvPr id="30" name="Flèche droite 29"/>
          <p:cNvSpPr/>
          <p:nvPr/>
        </p:nvSpPr>
        <p:spPr>
          <a:xfrm>
            <a:off x="2743201" y="5158621"/>
            <a:ext cx="360608" cy="34773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9646954" y="5794964"/>
            <a:ext cx="258553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/>
              <a:t>On le retrouve dans l'antigel des voitures, la peinture, certains cosmétique</a:t>
            </a:r>
            <a:r>
              <a:rPr lang="fr-FR" sz="1400" b="1" dirty="0" smtClean="0"/>
              <a:t>… Notamment KIKO</a:t>
            </a:r>
            <a:endParaRPr lang="fr-FR" sz="14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9700288" y="5281375"/>
            <a:ext cx="2356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OUI</a:t>
            </a:r>
            <a:endParaRPr lang="fr-FR" sz="2400" b="1" dirty="0"/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741" b="95819" l="2906" r="96598">
                        <a14:foregroundMark x1="52374" y1="41602" x2="52374" y2="41602"/>
                        <a14:foregroundMark x1="51878" y1="69525" x2="51878" y2="69525"/>
                        <a14:foregroundMark x1="49256" y1="50815" x2="49256" y2="50815"/>
                        <a14:foregroundMark x1="50177" y1="35436" x2="50177" y2="35436"/>
                        <a14:foregroundMark x1="50390" y1="57831" x2="50390" y2="578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823" y="5157499"/>
            <a:ext cx="739856" cy="73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657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58454" y="-145714"/>
            <a:ext cx="9144000" cy="818278"/>
          </a:xfrm>
        </p:spPr>
        <p:txBody>
          <a:bodyPr>
            <a:noAutofit/>
          </a:bodyPr>
          <a:lstStyle/>
          <a:p>
            <a:r>
              <a:rPr lang="fr-FR" sz="44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Synthèse de la composition du </a:t>
            </a:r>
            <a:r>
              <a:rPr lang="fr-FR" sz="4800" b="1" dirty="0" err="1" smtClean="0">
                <a:solidFill>
                  <a:srgbClr val="92D050"/>
                </a:solidFill>
                <a:latin typeface="Bradley Hand ITC" panose="03070402050302030203" pitchFamily="66" charset="0"/>
              </a:rPr>
              <a:t>Sanex</a:t>
            </a:r>
            <a:endParaRPr lang="fr-FR" sz="4800" b="1" dirty="0">
              <a:solidFill>
                <a:srgbClr val="92D050"/>
              </a:solidFill>
              <a:latin typeface="Bradley Hand ITC" panose="03070402050302030203" pitchFamily="66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527950"/>
              </p:ext>
            </p:extLst>
          </p:nvPr>
        </p:nvGraphicFramePr>
        <p:xfrm>
          <a:off x="265416" y="700389"/>
          <a:ext cx="11507105" cy="6451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29575"/>
                <a:gridCol w="2398644"/>
                <a:gridCol w="3938508"/>
                <a:gridCol w="2440378"/>
              </a:tblGrid>
              <a:tr h="3612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u="sng" dirty="0">
                          <a:effectLst/>
                        </a:rPr>
                        <a:t> </a:t>
                      </a:r>
                      <a:r>
                        <a:rPr lang="fr-FR" sz="1800" u="sng" kern="1200" dirty="0" smtClean="0"/>
                        <a:t>Composant</a:t>
                      </a:r>
                      <a:endParaRPr lang="fr-FR" sz="1800" b="1" u="sng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u="sng" dirty="0" smtClean="0"/>
                        <a:t>Qui</a:t>
                      </a:r>
                      <a:r>
                        <a:rPr lang="fr-FR" u="sng" baseline="0" dirty="0" smtClean="0"/>
                        <a:t> est-il ?</a:t>
                      </a:r>
                      <a:endParaRPr lang="fr-FR" b="1" u="sng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u="sng" dirty="0" smtClean="0"/>
                        <a:t>Ses</a:t>
                      </a:r>
                      <a:r>
                        <a:rPr lang="fr-FR" u="sng" baseline="0" dirty="0" smtClean="0"/>
                        <a:t> effets sur la santé ?</a:t>
                      </a:r>
                      <a:endParaRPr lang="fr-FR" b="1" u="sng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u="sng" dirty="0" smtClean="0"/>
                        <a:t>Est-il dangereux</a:t>
                      </a:r>
                      <a:r>
                        <a:rPr lang="fr-FR" u="sng" baseline="0" dirty="0" smtClean="0"/>
                        <a:t> ?</a:t>
                      </a:r>
                      <a:endParaRPr lang="fr-FR" b="1" u="sng" dirty="0"/>
                    </a:p>
                  </a:txBody>
                  <a:tcPr/>
                </a:tc>
              </a:tr>
              <a:tr h="196859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kern="1200" baseline="0" dirty="0" smtClean="0"/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kern="1200" baseline="0" dirty="0" smtClean="0"/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94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 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77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444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141564" y="1417815"/>
            <a:ext cx="21994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M</a:t>
            </a:r>
            <a:r>
              <a:rPr lang="fr-FR" sz="1400" dirty="0" smtClean="0">
                <a:effectLst/>
              </a:rPr>
              <a:t>inéral utilisé dans de nombreux produits de consommation : médicament, crayon, tissu, savon, poudre parfumés et nombreux produits bébés</a:t>
            </a:r>
            <a:endParaRPr lang="fr-FR" sz="1400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842411" y="1497696"/>
            <a:ext cx="1137631" cy="817807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Talc</a:t>
            </a: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41" b="95819" l="2906" r="96598">
                        <a14:foregroundMark x1="52374" y1="41602" x2="52374" y2="41602"/>
                        <a14:foregroundMark x1="51878" y1="69525" x2="51878" y2="69525"/>
                        <a14:foregroundMark x1="49256" y1="50815" x2="49256" y2="50815"/>
                        <a14:foregroundMark x1="50177" y1="35436" x2="50177" y2="35436"/>
                        <a14:foregroundMark x1="50390" y1="57831" x2="50390" y2="578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168" y="1079124"/>
            <a:ext cx="739856" cy="739856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9336813" y="1793649"/>
            <a:ext cx="25711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400" b="1" dirty="0" smtClean="0">
                <a:solidFill>
                  <a:schemeClr val="dk1"/>
                </a:solidFill>
              </a:rPr>
              <a:t>Dangerosité prouvée par plusieurs études scientifique !</a:t>
            </a:r>
            <a:r>
              <a:rPr lang="fr-FR" sz="1400" b="1" dirty="0" smtClean="0">
                <a:effectLst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400" b="1" dirty="0"/>
              <a:t>L</a:t>
            </a:r>
            <a:r>
              <a:rPr lang="fr-FR" sz="1400" b="1" dirty="0" smtClean="0">
                <a:effectLst/>
              </a:rPr>
              <a:t>e talc </a:t>
            </a:r>
            <a:r>
              <a:rPr lang="fr-FR" sz="1400" dirty="0" smtClean="0">
                <a:effectLst/>
              </a:rPr>
              <a:t>a un </a:t>
            </a:r>
            <a:r>
              <a:rPr lang="fr-FR" sz="1400" b="1" dirty="0" smtClean="0">
                <a:effectLst/>
              </a:rPr>
              <a:t>potentiel cancérigène</a:t>
            </a:r>
            <a:r>
              <a:rPr lang="fr-FR" sz="1400" dirty="0" smtClean="0">
                <a:effectLst/>
              </a:rPr>
              <a:t> similaire à l’</a:t>
            </a:r>
            <a:r>
              <a:rPr lang="fr-FR" sz="1400" b="1" dirty="0" smtClean="0">
                <a:effectLst/>
              </a:rPr>
              <a:t>amiante </a:t>
            </a:r>
            <a:endParaRPr lang="fr-FR" sz="1400" dirty="0">
              <a:solidFill>
                <a:schemeClr val="dk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430428" y="1473359"/>
            <a:ext cx="39063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400" dirty="0" smtClean="0"/>
              <a:t>Une application quotidienne augmente </a:t>
            </a:r>
            <a:r>
              <a:rPr lang="fr-FR" sz="1400" dirty="0"/>
              <a:t>de 3 à 4 fois le risque de développement du cancer </a:t>
            </a:r>
            <a:r>
              <a:rPr lang="fr-FR" sz="1400" dirty="0" smtClean="0"/>
              <a:t>ovarien car </a:t>
            </a:r>
            <a:r>
              <a:rPr lang="fr-FR" sz="1400" dirty="0" smtClean="0">
                <a:effectLst/>
              </a:rPr>
              <a:t>les particules de talc se déplacent dans l’appareil génital et se « greffe » dans les trompes.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400" dirty="0" smtClean="0"/>
              <a:t>Favorise l</a:t>
            </a:r>
            <a:r>
              <a:rPr lang="fr-FR" sz="1400" dirty="0" smtClean="0">
                <a:effectLst/>
              </a:rPr>
              <a:t>e cancer des poumons lorsqu’il est inhalé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sz="1400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41" b="95819" l="2906" r="96598">
                        <a14:foregroundMark x1="52374" y1="41602" x2="52374" y2="41602"/>
                        <a14:foregroundMark x1="51878" y1="69525" x2="51878" y2="69525"/>
                        <a14:foregroundMark x1="49256" y1="50815" x2="49256" y2="50815"/>
                        <a14:foregroundMark x1="50177" y1="35436" x2="50177" y2="35436"/>
                        <a14:foregroundMark x1="50390" y1="57831" x2="50390" y2="578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78" y="3164375"/>
            <a:ext cx="739856" cy="739856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9524036" y="3540491"/>
            <a:ext cx="2356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OUI</a:t>
            </a:r>
            <a:endParaRPr lang="fr-FR" sz="24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5162921" y="4386817"/>
            <a:ext cx="4173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400" dirty="0" smtClean="0">
                <a:solidFill>
                  <a:schemeClr val="dk1"/>
                </a:solidFill>
              </a:rPr>
              <a:t>Fort polluant car non bio dégradable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400" dirty="0" smtClean="0">
                <a:solidFill>
                  <a:schemeClr val="dk1"/>
                </a:solidFill>
              </a:rPr>
              <a:t>Etouffe les cheveux et la peau =&gt; favorise la chute des cheveux et l’apparition d’</a:t>
            </a:r>
            <a:r>
              <a:rPr lang="fr-FR" sz="1400" dirty="0" err="1" smtClean="0">
                <a:solidFill>
                  <a:schemeClr val="dk1"/>
                </a:solidFill>
              </a:rPr>
              <a:t>acnè</a:t>
            </a:r>
            <a:endParaRPr lang="fr-FR" sz="1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9401625" y="1205554"/>
            <a:ext cx="2356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OUI</a:t>
            </a:r>
            <a:endParaRPr lang="fr-FR" sz="2400" b="1" dirty="0"/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41" b="95819" l="2906" r="96598">
                        <a14:foregroundMark x1="52374" y1="41602" x2="52374" y2="41602"/>
                        <a14:foregroundMark x1="51878" y1="69525" x2="51878" y2="69525"/>
                        <a14:foregroundMark x1="49256" y1="50815" x2="49256" y2="50815"/>
                        <a14:foregroundMark x1="50177" y1="35436" x2="50177" y2="35436"/>
                        <a14:foregroundMark x1="50390" y1="57831" x2="50390" y2="578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536" y="4112777"/>
            <a:ext cx="739856" cy="739856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9119607" y="5006559"/>
            <a:ext cx="2356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OUI</a:t>
            </a:r>
            <a:endParaRPr lang="fr-FR" sz="2400" b="1" dirty="0"/>
          </a:p>
        </p:txBody>
      </p:sp>
      <p:sp>
        <p:nvSpPr>
          <p:cNvPr id="29" name="Rectangle à coins arrondis 28"/>
          <p:cNvSpPr/>
          <p:nvPr/>
        </p:nvSpPr>
        <p:spPr>
          <a:xfrm>
            <a:off x="458164" y="3460918"/>
            <a:ext cx="2419428" cy="817807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>
                <a:solidFill>
                  <a:schemeClr val="tx1"/>
                </a:solidFill>
              </a:rPr>
              <a:t>Cyclomethicone</a:t>
            </a:r>
            <a:r>
              <a:rPr lang="fr-FR" sz="2400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438651" y="4278725"/>
            <a:ext cx="2189845" cy="817807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>
                <a:solidFill>
                  <a:schemeClr val="tx1"/>
                </a:solidFill>
              </a:rPr>
              <a:t>Stereath</a:t>
            </a:r>
            <a:r>
              <a:rPr lang="fr-FR" sz="2800" dirty="0">
                <a:solidFill>
                  <a:schemeClr val="tx1"/>
                </a:solidFill>
              </a:rPr>
              <a:t> 21 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369157" y="5611001"/>
            <a:ext cx="2508435" cy="817807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defRPr/>
            </a:pPr>
            <a:r>
              <a:rPr lang="fr-FR" sz="1600" dirty="0"/>
              <a:t> </a:t>
            </a:r>
            <a:r>
              <a:rPr lang="fr-FR" sz="2800" dirty="0" err="1">
                <a:solidFill>
                  <a:schemeClr val="dk1"/>
                </a:solidFill>
              </a:rPr>
              <a:t>Capryly</a:t>
            </a:r>
            <a:r>
              <a:rPr lang="fr-FR" sz="2800" dirty="0">
                <a:solidFill>
                  <a:schemeClr val="dk1"/>
                </a:solidFill>
              </a:rPr>
              <a:t> glycol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291524" y="1143999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400" dirty="0" smtClean="0">
                <a:effectLst/>
              </a:rPr>
              <a:t>Et oui le talc est très dangereux pour la santé !</a:t>
            </a:r>
          </a:p>
          <a:p>
            <a:pPr algn="ctr"/>
            <a:endParaRPr lang="fr-FR" sz="1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501926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267</Words>
  <Application>Microsoft Office PowerPoint</Application>
  <PresentationFormat>Grand écran</PresentationFormat>
  <Paragraphs>76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Times New Roman</vt:lpstr>
      <vt:lpstr>Wingdings</vt:lpstr>
      <vt:lpstr>Thème Office</vt:lpstr>
      <vt:lpstr>Synthèse de la composition du Sanex</vt:lpstr>
      <vt:lpstr>Synthèse de la composition du Sanex</vt:lpstr>
    </vt:vector>
  </TitlesOfParts>
  <Company>EDF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Synthèse de la composition du Sanex</dc:title>
  <dc:creator>BENABI Sophie</dc:creator>
  <cp:lastModifiedBy>BENABI Sophie</cp:lastModifiedBy>
  <cp:revision>12</cp:revision>
  <dcterms:created xsi:type="dcterms:W3CDTF">2016-10-04T12:58:41Z</dcterms:created>
  <dcterms:modified xsi:type="dcterms:W3CDTF">2016-10-04T15:18:07Z</dcterms:modified>
</cp:coreProperties>
</file>